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39F43-F3AA-4966-A08C-CEAC41C59427}" v="3" dt="2023-01-20T02:27:14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B337A4-C26A-4008-68DF-2C7CCF34C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72C54D-2DCE-5C35-109B-8FE064569F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C5673-9569-4B3C-8A99-D677E72D2F1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46DA5-7955-90F5-B8CB-156F062016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Reviewed on 05/02/2023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19B1D-2E44-807F-1C4D-27D134B60B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23E15-EB8D-4C59-898B-F328EC460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895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F2A1B-6961-4FAC-BE33-9CD31A0488E3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Reviewed on 05/02/2023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DD6AF-3C1E-4B76-A91E-3024C266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7741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72720" y="1"/>
            <a:ext cx="3211513" cy="100584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8722" y="1341122"/>
            <a:ext cx="5905058" cy="5116123"/>
          </a:xfrm>
        </p:spPr>
        <p:txBody>
          <a:bodyPr anchor="b">
            <a:normAutofit/>
          </a:bodyPr>
          <a:lstStyle>
            <a:lvl1pPr algn="r">
              <a:defRPr sz="459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5603" y="6457244"/>
            <a:ext cx="4898179" cy="2001312"/>
          </a:xfrm>
        </p:spPr>
        <p:txBody>
          <a:bodyPr anchor="t">
            <a:normAutofit/>
          </a:bodyPr>
          <a:lstStyle>
            <a:lvl1pPr marL="0" indent="0" algn="r">
              <a:buNone/>
              <a:defRPr sz="1530">
                <a:solidFill>
                  <a:schemeClr val="tx1"/>
                </a:solidFill>
              </a:defRPr>
            </a:lvl1pPr>
            <a:lvl2pPr marL="38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6908" y="8972093"/>
            <a:ext cx="728852" cy="535517"/>
          </a:xfrm>
        </p:spPr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0173" y="8972093"/>
            <a:ext cx="3068022" cy="5355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4022" y="8972093"/>
            <a:ext cx="349758" cy="535517"/>
          </a:xfrm>
        </p:spPr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172720" y="5532120"/>
            <a:ext cx="307658" cy="132716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76330" y="5671821"/>
            <a:ext cx="52626" cy="118746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3269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95" y="6941535"/>
            <a:ext cx="6388592" cy="831216"/>
          </a:xfrm>
        </p:spPr>
        <p:txBody>
          <a:bodyPr anchor="b">
            <a:normAutofit/>
          </a:bodyPr>
          <a:lstStyle>
            <a:lvl1pPr algn="ctr">
              <a:defRPr sz="20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21479" y="1367097"/>
            <a:ext cx="5245405" cy="4641965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495" y="7772751"/>
            <a:ext cx="6388592" cy="724111"/>
          </a:xfrm>
        </p:spPr>
        <p:txBody>
          <a:bodyPr>
            <a:normAutofit/>
          </a:bodyPr>
          <a:lstStyle>
            <a:lvl1pPr marL="0" indent="0" algn="ctr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67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96" y="1005840"/>
            <a:ext cx="6388592" cy="4470400"/>
          </a:xfrm>
        </p:spPr>
        <p:txBody>
          <a:bodyPr anchor="ctr">
            <a:normAutofit/>
          </a:bodyPr>
          <a:lstStyle>
            <a:lvl1pPr algn="ctr">
              <a:defRPr sz="27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96" y="6370320"/>
            <a:ext cx="6388593" cy="21234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333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24008" y="1265767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6368" y="4135119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730" y="1005842"/>
            <a:ext cx="5927998" cy="4023359"/>
          </a:xfrm>
        </p:spPr>
        <p:txBody>
          <a:bodyPr anchor="ctr">
            <a:normAutofit/>
          </a:bodyPr>
          <a:lstStyle>
            <a:lvl1pPr algn="ctr">
              <a:defRPr sz="272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58500" y="5029199"/>
            <a:ext cx="5636459" cy="5588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530"/>
            </a:lvl1pPr>
            <a:lvl2pPr marL="388620" indent="0">
              <a:buFontTx/>
              <a:buNone/>
              <a:defRPr/>
            </a:lvl2pPr>
            <a:lvl3pPr marL="777240" indent="0">
              <a:buFontTx/>
              <a:buNone/>
              <a:defRPr/>
            </a:lvl3pPr>
            <a:lvl4pPr marL="1165860" indent="0">
              <a:buFontTx/>
              <a:buNone/>
              <a:defRPr/>
            </a:lvl4pPr>
            <a:lvl5pPr marL="15544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95" y="6370320"/>
            <a:ext cx="6388592" cy="21234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1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97" y="4852585"/>
            <a:ext cx="6388591" cy="2154240"/>
          </a:xfrm>
        </p:spPr>
        <p:txBody>
          <a:bodyPr anchor="b">
            <a:normAutofit/>
          </a:bodyPr>
          <a:lstStyle>
            <a:lvl1pPr algn="r">
              <a:defRPr sz="27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95" y="7006825"/>
            <a:ext cx="6388592" cy="1261920"/>
          </a:xfrm>
        </p:spPr>
        <p:txBody>
          <a:bodyPr anchor="t">
            <a:normAutofit/>
          </a:bodyPr>
          <a:lstStyle>
            <a:lvl1pPr marL="0" indent="0" algn="r"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66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24008" y="1265767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6368" y="4135119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730" y="1005842"/>
            <a:ext cx="5927998" cy="4023359"/>
          </a:xfrm>
        </p:spPr>
        <p:txBody>
          <a:bodyPr anchor="ctr">
            <a:normAutofit/>
          </a:bodyPr>
          <a:lstStyle>
            <a:lvl1pPr algn="ctr">
              <a:defRPr sz="272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46496" y="5699760"/>
            <a:ext cx="6388592" cy="1303867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04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95" y="7003627"/>
            <a:ext cx="6388592" cy="1490133"/>
          </a:xfrm>
        </p:spPr>
        <p:txBody>
          <a:bodyPr anchor="t">
            <a:normAutofit/>
          </a:bodyPr>
          <a:lstStyle>
            <a:lvl1pPr marL="0" indent="0" algn="r">
              <a:buNone/>
              <a:defRPr sz="153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81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97" y="1005842"/>
            <a:ext cx="6388592" cy="400007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46496" y="5140960"/>
            <a:ext cx="6388593" cy="12293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8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96" y="6370320"/>
            <a:ext cx="6388593" cy="2123440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99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6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6184" y="1005840"/>
            <a:ext cx="1128905" cy="74879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6496" y="1005840"/>
            <a:ext cx="5113917" cy="748792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1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813" y="670561"/>
            <a:ext cx="6548967" cy="29057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13" y="3911600"/>
            <a:ext cx="6548967" cy="488813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2680" y="8958654"/>
            <a:ext cx="728852" cy="535517"/>
          </a:xfrm>
        </p:spPr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751" y="8958654"/>
            <a:ext cx="4517339" cy="5355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20122" y="8958654"/>
            <a:ext cx="363658" cy="535517"/>
          </a:xfrm>
        </p:spPr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9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946" y="3911598"/>
            <a:ext cx="5694834" cy="3461437"/>
          </a:xfrm>
        </p:spPr>
        <p:txBody>
          <a:bodyPr anchor="b"/>
          <a:lstStyle>
            <a:lvl1pPr algn="r">
              <a:defRPr sz="3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948" y="7373036"/>
            <a:ext cx="5694832" cy="1261920"/>
          </a:xfrm>
        </p:spPr>
        <p:txBody>
          <a:bodyPr anchor="t">
            <a:normAutofit/>
          </a:bodyPr>
          <a:lstStyle>
            <a:lvl1pPr marL="0" indent="0" algn="r">
              <a:buNone/>
              <a:defRPr sz="1700">
                <a:solidFill>
                  <a:schemeClr val="tx1"/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2320" y="8970237"/>
            <a:ext cx="351461" cy="535517"/>
          </a:xfrm>
        </p:spPr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813" y="1005842"/>
            <a:ext cx="6548967" cy="2570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4813" y="3911600"/>
            <a:ext cx="3178912" cy="4940722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4868" y="3911600"/>
            <a:ext cx="3178912" cy="4908675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7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059" y="3899182"/>
            <a:ext cx="2937847" cy="845184"/>
          </a:xfrm>
        </p:spPr>
        <p:txBody>
          <a:bodyPr anchor="b">
            <a:noAutofit/>
          </a:bodyPr>
          <a:lstStyle>
            <a:lvl1pPr marL="0" indent="0">
              <a:buNone/>
              <a:defRPr sz="2380" b="0">
                <a:solidFill>
                  <a:schemeClr val="accent1">
                    <a:lumMod val="75000"/>
                  </a:schemeClr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94" y="4891827"/>
            <a:ext cx="3121411" cy="3909047"/>
          </a:xfrm>
        </p:spPr>
        <p:txBody>
          <a:bodyPr anchor="t"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7454" y="3911600"/>
            <a:ext cx="2947635" cy="845184"/>
          </a:xfrm>
        </p:spPr>
        <p:txBody>
          <a:bodyPr anchor="b">
            <a:noAutofit/>
          </a:bodyPr>
          <a:lstStyle>
            <a:lvl1pPr marL="0" indent="0">
              <a:buNone/>
              <a:defRPr sz="2380" b="0">
                <a:solidFill>
                  <a:schemeClr val="accent1">
                    <a:lumMod val="75000"/>
                  </a:schemeClr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3676" y="4891827"/>
            <a:ext cx="3121411" cy="3909047"/>
          </a:xfrm>
        </p:spPr>
        <p:txBody>
          <a:bodyPr anchor="t"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9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77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95" y="2346960"/>
            <a:ext cx="2263154" cy="2011680"/>
          </a:xfrm>
        </p:spPr>
        <p:txBody>
          <a:bodyPr anchor="b">
            <a:normAutofit/>
          </a:bodyPr>
          <a:lstStyle>
            <a:lvl1pPr algn="ctr">
              <a:defRPr sz="20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5420" y="1005841"/>
            <a:ext cx="3979668" cy="7487921"/>
          </a:xfrm>
        </p:spPr>
        <p:txBody>
          <a:bodyPr anchor="ctr">
            <a:normAutofit/>
          </a:bodyPr>
          <a:lstStyle>
            <a:lvl1pPr>
              <a:defRPr sz="1700"/>
            </a:lvl1pPr>
            <a:lvl2pPr>
              <a:defRPr sz="1530"/>
            </a:lvl2pPr>
            <a:lvl3pPr>
              <a:defRPr sz="1360"/>
            </a:lvl3pPr>
            <a:lvl4pPr>
              <a:defRPr sz="1190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495" y="4358640"/>
            <a:ext cx="2263154" cy="2682240"/>
          </a:xfrm>
        </p:spPr>
        <p:txBody>
          <a:bodyPr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6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483" y="2570479"/>
            <a:ext cx="3460077" cy="2011680"/>
          </a:xfrm>
        </p:spPr>
        <p:txBody>
          <a:bodyPr anchor="b">
            <a:normAutofit/>
          </a:bodyPr>
          <a:lstStyle>
            <a:lvl1pPr algn="ctr">
              <a:defRPr sz="238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42871" y="1341120"/>
            <a:ext cx="2092165" cy="67056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5483" y="4582159"/>
            <a:ext cx="3460077" cy="2682240"/>
          </a:xfrm>
        </p:spPr>
        <p:txBody>
          <a:bodyPr>
            <a:normAutofit/>
          </a:bodyPr>
          <a:lstStyle>
            <a:lvl1pPr marL="0" indent="0" algn="ctr">
              <a:buNone/>
              <a:defRPr sz="153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812211" cy="100584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4813" y="670561"/>
            <a:ext cx="6548967" cy="29057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4814" y="3911601"/>
            <a:ext cx="6548966" cy="4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54878" y="8970237"/>
            <a:ext cx="72885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87476D-CFC3-4DA1-9952-900CBAD86D03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8948" y="8970237"/>
            <a:ext cx="451733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32320" y="8970237"/>
            <a:ext cx="35146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E13181-7ADE-4529-902B-F24B249AF8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4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</p:sldLayoutIdLst>
  <p:txStyles>
    <p:titleStyle>
      <a:lvl1pPr algn="ctr" defTabSz="388620" rtl="0" eaLnBrk="1" latinLnBrk="0" hangingPunct="1">
        <a:spcBef>
          <a:spcPct val="0"/>
        </a:spcBef>
        <a:buNone/>
        <a:defRPr sz="34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288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3150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020128" indent="-242888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3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11593" indent="-145733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700213" indent="-145733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13741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52603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91465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303270" indent="-194310" algn="l" defTabSz="388620" rtl="0" eaLnBrk="1" latinLnBrk="0" hangingPunct="1">
        <a:spcBef>
          <a:spcPct val="20000"/>
        </a:spcBef>
        <a:spcAft>
          <a:spcPts val="51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38862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3D22404-B491-4A71-B65E-49D3418A0C31}"/>
              </a:ext>
            </a:extLst>
          </p:cNvPr>
          <p:cNvSpPr/>
          <p:nvPr/>
        </p:nvSpPr>
        <p:spPr>
          <a:xfrm>
            <a:off x="0" y="-28536"/>
            <a:ext cx="7779291" cy="19304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4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D88B87-BDE1-4CAE-B5A6-B804C77CA9E1}"/>
              </a:ext>
            </a:extLst>
          </p:cNvPr>
          <p:cNvSpPr txBox="1"/>
          <p:nvPr/>
        </p:nvSpPr>
        <p:spPr>
          <a:xfrm>
            <a:off x="538188" y="169886"/>
            <a:ext cx="6626609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120" dirty="0">
                <a:solidFill>
                  <a:schemeClr val="bg1"/>
                </a:solidFill>
              </a:rPr>
              <a:t>APPLY NOW</a:t>
            </a:r>
          </a:p>
          <a:p>
            <a:pPr algn="ctr"/>
            <a:r>
              <a:rPr lang="en-US" sz="2040" dirty="0">
                <a:solidFill>
                  <a:schemeClr val="bg1"/>
                </a:solidFill>
              </a:rPr>
              <a:t>SUMMER POSITIONS AVAILABLE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4FF02-B004-405E-A9BF-C37311213029}"/>
              </a:ext>
            </a:extLst>
          </p:cNvPr>
          <p:cNvSpPr txBox="1"/>
          <p:nvPr/>
        </p:nvSpPr>
        <p:spPr>
          <a:xfrm>
            <a:off x="44472" y="5317404"/>
            <a:ext cx="3747538" cy="249613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14393"/>
            <a:r>
              <a:rPr lang="en-US" sz="1600" b="1" i="1" u="sng" spc="-6" dirty="0">
                <a:solidFill>
                  <a:srgbClr val="231F20"/>
                </a:solidFill>
                <a:latin typeface="Arial"/>
                <a:cs typeface="Arial"/>
              </a:rPr>
              <a:t>DRIVER</a:t>
            </a:r>
            <a:r>
              <a:rPr lang="en-US" sz="1600" b="1" i="1" u="sng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600" b="1" i="1" u="sng" spc="-11" dirty="0">
                <a:solidFill>
                  <a:srgbClr val="231F20"/>
                </a:solidFill>
                <a:latin typeface="Arial"/>
                <a:cs typeface="Arial"/>
              </a:rPr>
              <a:t>HELPER</a:t>
            </a:r>
            <a:endParaRPr lang="en-US" sz="1600" i="1" u="sng" dirty="0">
              <a:latin typeface="Arial"/>
              <a:cs typeface="Arial"/>
            </a:endParaRPr>
          </a:p>
          <a:p>
            <a:pPr marL="14393">
              <a:spcBef>
                <a:spcPts val="884"/>
              </a:spcBef>
            </a:pPr>
            <a:r>
              <a:rPr lang="en-US" sz="1200" spc="-17" dirty="0">
                <a:solidFill>
                  <a:srgbClr val="231F20"/>
                </a:solidFill>
                <a:latin typeface="Arial"/>
                <a:cs typeface="Arial"/>
              </a:rPr>
              <a:t>Earn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$19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per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hour </a:t>
            </a:r>
            <a:r>
              <a:rPr lang="en-US" sz="1200" spc="-11" dirty="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lang="en-US" sz="1200" spc="-11" dirty="0">
                <a:solidFill>
                  <a:srgbClr val="231F20"/>
                </a:solidFill>
                <a:latin typeface="Arial"/>
                <a:cs typeface="Arial"/>
              </a:rPr>
              <a:t>Driver</a:t>
            </a:r>
            <a:r>
              <a:rPr lang="en-US" sz="1200" spc="1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Helper!</a:t>
            </a:r>
            <a:endParaRPr lang="en-US" sz="1200" dirty="0">
              <a:latin typeface="Arial"/>
              <a:cs typeface="Arial"/>
            </a:endParaRPr>
          </a:p>
          <a:p>
            <a:pPr marL="14393" marR="5757"/>
            <a:r>
              <a:rPr lang="en-US" sz="1200" spc="-11" dirty="0">
                <a:solidFill>
                  <a:srgbClr val="231F20"/>
                </a:solidFill>
                <a:latin typeface="Arial"/>
                <a:cs typeface="Arial"/>
              </a:rPr>
              <a:t>This </a:t>
            </a:r>
            <a:r>
              <a:rPr lang="en-US" sz="1200" spc="11" dirty="0">
                <a:solidFill>
                  <a:srgbClr val="231F20"/>
                </a:solidFill>
                <a:latin typeface="Arial"/>
                <a:cs typeface="Arial"/>
              </a:rPr>
              <a:t>position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gateway </a:t>
            </a:r>
            <a:r>
              <a:rPr lang="en-US" sz="1200" spc="28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lang="en-US" sz="1200" spc="-11" dirty="0">
                <a:solidFill>
                  <a:srgbClr val="231F20"/>
                </a:solidFill>
                <a:latin typeface="Arial"/>
                <a:cs typeface="Arial"/>
              </a:rPr>
              <a:t>career as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a 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Professional </a:t>
            </a:r>
            <a:r>
              <a:rPr lang="en-US" sz="1200" spc="-11" dirty="0">
                <a:solidFill>
                  <a:srgbClr val="231F20"/>
                </a:solidFill>
                <a:latin typeface="Arial"/>
                <a:cs typeface="Arial"/>
              </a:rPr>
              <a:t>CDL </a:t>
            </a:r>
            <a:r>
              <a:rPr lang="en-US" sz="1200" spc="-17" dirty="0">
                <a:solidFill>
                  <a:srgbClr val="231F20"/>
                </a:solidFill>
                <a:latin typeface="Arial"/>
                <a:cs typeface="Arial"/>
              </a:rPr>
              <a:t>driver. </a:t>
            </a:r>
            <a:r>
              <a:rPr lang="en-US" sz="1200" spc="-11" dirty="0">
                <a:solidFill>
                  <a:srgbClr val="231F20"/>
                </a:solidFill>
                <a:latin typeface="Arial"/>
                <a:cs typeface="Arial"/>
              </a:rPr>
              <a:t>Driver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Helpers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are  a </a:t>
            </a:r>
            <a:r>
              <a:rPr lang="en-US" sz="1200" spc="11" dirty="0">
                <a:solidFill>
                  <a:srgbClr val="231F20"/>
                </a:solidFill>
                <a:latin typeface="Arial"/>
                <a:cs typeface="Arial"/>
              </a:rPr>
              <a:t>part </a:t>
            </a:r>
            <a:r>
              <a:rPr lang="en-US" sz="1200" spc="17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delivery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process </a:t>
            </a:r>
            <a:r>
              <a:rPr lang="en-US" sz="1200" spc="17" dirty="0">
                <a:solidFill>
                  <a:srgbClr val="231F20"/>
                </a:solidFill>
                <a:latin typeface="Arial"/>
                <a:cs typeface="Arial"/>
              </a:rPr>
              <a:t>with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Class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A 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Class </a:t>
            </a:r>
            <a:r>
              <a:rPr lang="en-US" sz="1200" spc="17" dirty="0">
                <a:solidFill>
                  <a:srgbClr val="231F20"/>
                </a:solidFill>
                <a:latin typeface="Arial"/>
                <a:cs typeface="Arial"/>
              </a:rPr>
              <a:t>B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drivers,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and unload </a:t>
            </a:r>
            <a:r>
              <a:rPr lang="en-US" sz="1200" spc="23" dirty="0">
                <a:solidFill>
                  <a:srgbClr val="231F20"/>
                </a:solidFill>
                <a:latin typeface="Arial"/>
                <a:cs typeface="Arial"/>
              </a:rPr>
              <a:t>product  </a:t>
            </a:r>
            <a:r>
              <a:rPr lang="en-US" sz="1200" spc="-62" dirty="0">
                <a:solidFill>
                  <a:srgbClr val="231F20"/>
                </a:solidFill>
                <a:latin typeface="Lucida Sans"/>
                <a:cs typeface="Lucida Sans"/>
              </a:rPr>
              <a:t>using </a:t>
            </a:r>
            <a:r>
              <a:rPr lang="en-US" sz="1200" spc="-23" dirty="0">
                <a:solidFill>
                  <a:srgbClr val="231F20"/>
                </a:solidFill>
                <a:latin typeface="Lucida Sans"/>
                <a:cs typeface="Lucida Sans"/>
              </a:rPr>
              <a:t>a </a:t>
            </a:r>
            <a:r>
              <a:rPr lang="en-US" sz="1200" spc="-34" dirty="0">
                <a:solidFill>
                  <a:srgbClr val="231F20"/>
                </a:solidFill>
                <a:latin typeface="Lucida Sans"/>
                <a:cs typeface="Lucida Sans"/>
              </a:rPr>
              <a:t>2-wheel </a:t>
            </a:r>
            <a:r>
              <a:rPr lang="en-US" sz="1200" spc="-40" dirty="0">
                <a:solidFill>
                  <a:srgbClr val="231F20"/>
                </a:solidFill>
                <a:latin typeface="Lucida Sans"/>
                <a:cs typeface="Lucida Sans"/>
              </a:rPr>
              <a:t>cart </a:t>
            </a:r>
            <a:r>
              <a:rPr lang="en-US" sz="1200" spc="-79" dirty="0">
                <a:solidFill>
                  <a:srgbClr val="231F20"/>
                </a:solidFill>
                <a:latin typeface="Lucida Sans"/>
                <a:cs typeface="Lucida Sans"/>
              </a:rPr>
              <a:t>off </a:t>
            </a:r>
            <a:r>
              <a:rPr lang="en-US" sz="1200" spc="-57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lang="en-US" sz="1200" spc="-62" dirty="0">
                <a:solidFill>
                  <a:srgbClr val="231F20"/>
                </a:solidFill>
                <a:latin typeface="Lucida Sans"/>
                <a:cs typeface="Lucida Sans"/>
              </a:rPr>
              <a:t>trailer </a:t>
            </a:r>
            <a:r>
              <a:rPr lang="en-US" sz="1200" spc="-68" dirty="0">
                <a:solidFill>
                  <a:srgbClr val="231F20"/>
                </a:solidFill>
                <a:latin typeface="Lucida Sans"/>
                <a:cs typeface="Lucida Sans"/>
              </a:rPr>
              <a:t>into  </a:t>
            </a:r>
            <a:r>
              <a:rPr lang="en-US" sz="1200" spc="11" dirty="0">
                <a:solidFill>
                  <a:srgbClr val="231F20"/>
                </a:solidFill>
                <a:latin typeface="Arial"/>
                <a:cs typeface="Arial"/>
              </a:rPr>
              <a:t>customer</a:t>
            </a:r>
            <a:r>
              <a:rPr lang="en-US" sz="1200" spc="-5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locations.</a:t>
            </a:r>
            <a:endParaRPr lang="en-US" sz="1200" dirty="0">
              <a:latin typeface="Arial"/>
              <a:cs typeface="Arial"/>
            </a:endParaRPr>
          </a:p>
          <a:p>
            <a:pPr marL="14393">
              <a:spcBef>
                <a:spcPts val="680"/>
              </a:spcBef>
            </a:pPr>
            <a:r>
              <a:rPr lang="en-US" sz="1400" b="1" i="1" u="sng" dirty="0">
                <a:solidFill>
                  <a:srgbClr val="231F20"/>
                </a:solidFill>
                <a:latin typeface="Arial"/>
                <a:cs typeface="Arial"/>
              </a:rPr>
              <a:t>SCHEDULE</a:t>
            </a:r>
            <a:endParaRPr lang="en-US" sz="1400" b="1" i="1" u="sng" dirty="0">
              <a:latin typeface="Arial"/>
              <a:cs typeface="Arial"/>
            </a:endParaRPr>
          </a:p>
          <a:p>
            <a:pPr marL="14393"/>
            <a:r>
              <a:rPr lang="en-US" sz="1200" spc="11" dirty="0">
                <a:solidFill>
                  <a:srgbClr val="231F20"/>
                </a:solidFill>
                <a:latin typeface="Arial"/>
                <a:cs typeface="Arial"/>
              </a:rPr>
              <a:t>Monday </a:t>
            </a:r>
            <a:r>
              <a:rPr lang="en-US" sz="1200" spc="-68" dirty="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lang="en-US" sz="1200" spc="-9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Friday</a:t>
            </a:r>
            <a:endParaRPr lang="en-US" sz="1200" dirty="0">
              <a:latin typeface="Arial"/>
              <a:cs typeface="Arial"/>
            </a:endParaRPr>
          </a:p>
          <a:p>
            <a:pPr marL="14393">
              <a:spcBef>
                <a:spcPts val="340"/>
              </a:spcBef>
            </a:pPr>
            <a:r>
              <a:rPr lang="en-US" sz="1200" spc="-57" dirty="0">
                <a:solidFill>
                  <a:srgbClr val="231F20"/>
                </a:solidFill>
                <a:latin typeface="Arial"/>
                <a:cs typeface="Arial"/>
              </a:rPr>
              <a:t>LEAVE </a:t>
            </a:r>
            <a:r>
              <a:rPr lang="en-US" sz="1200" spc="-23" dirty="0">
                <a:solidFill>
                  <a:srgbClr val="231F20"/>
                </a:solidFill>
                <a:latin typeface="Arial"/>
                <a:cs typeface="Arial"/>
              </a:rPr>
              <a:t>TIME VARIES 1- 5 AM </a:t>
            </a:r>
            <a:endParaRPr lang="en-US" sz="1200" dirty="0">
              <a:latin typeface="Arial"/>
              <a:cs typeface="Arial"/>
            </a:endParaRPr>
          </a:p>
          <a:p>
            <a:pPr marL="14393">
              <a:spcBef>
                <a:spcPts val="340"/>
              </a:spcBef>
            </a:pP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10 </a:t>
            </a:r>
            <a:r>
              <a:rPr lang="en-US" sz="1200" spc="-68" dirty="0">
                <a:solidFill>
                  <a:srgbClr val="231F20"/>
                </a:solidFill>
                <a:latin typeface="Arial"/>
                <a:cs typeface="Arial"/>
              </a:rPr>
              <a:t>– </a:t>
            </a:r>
            <a:r>
              <a:rPr lang="en-US" sz="1200" spc="-6" dirty="0">
                <a:solidFill>
                  <a:srgbClr val="231F20"/>
                </a:solidFill>
                <a:latin typeface="Arial"/>
                <a:cs typeface="Arial"/>
              </a:rPr>
              <a:t>12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hr</a:t>
            </a:r>
            <a:r>
              <a:rPr lang="en-US" sz="1200" spc="1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200" spc="6" dirty="0">
                <a:solidFill>
                  <a:srgbClr val="231F20"/>
                </a:solidFill>
                <a:latin typeface="Arial"/>
                <a:cs typeface="Arial"/>
              </a:rPr>
              <a:t>shifts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F7D067-9DD8-41EA-8ED4-B0AA937B9AE0}"/>
              </a:ext>
            </a:extLst>
          </p:cNvPr>
          <p:cNvSpPr txBox="1"/>
          <p:nvPr/>
        </p:nvSpPr>
        <p:spPr>
          <a:xfrm>
            <a:off x="4093509" y="5280225"/>
            <a:ext cx="3634419" cy="301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600" b="1" i="1" u="sng" dirty="0">
                <a:solidFill>
                  <a:schemeClr val="tx1"/>
                </a:solidFill>
                <a:latin typeface="Arial"/>
                <a:cs typeface="Arial"/>
              </a:rPr>
              <a:t>ORDER</a:t>
            </a:r>
            <a:r>
              <a:rPr lang="en-US" sz="1600" b="1" i="1" u="sng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600" b="1" i="1" u="sng" spc="-10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endParaRPr lang="en-US" sz="1600" b="1" i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80"/>
              </a:spcBef>
            </a:pP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Position starts at $19 per hour with performance-based pay after training averaging $21 - $23 per hour. Duties include accurately selecting product to match picking labels, palletizing the product, and preparing product for shipping. Join our winning team! </a:t>
            </a:r>
          </a:p>
          <a:p>
            <a:pPr marL="12700" marR="5080">
              <a:lnSpc>
                <a:spcPct val="100000"/>
              </a:lnSpc>
              <a:spcBef>
                <a:spcPts val="780"/>
              </a:spcBef>
            </a:pPr>
            <a:r>
              <a:rPr lang="en-US" sz="1400" b="1" dirty="0">
                <a:solidFill>
                  <a:schemeClr val="tx1"/>
                </a:solidFill>
                <a:latin typeface="Arial"/>
                <a:cs typeface="Arial"/>
              </a:rPr>
              <a:t>Little to no experience needed!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1400" b="1" i="1" u="sng" dirty="0">
                <a:solidFill>
                  <a:schemeClr val="tx1"/>
                </a:solidFill>
                <a:latin typeface="Arial"/>
                <a:cs typeface="Arial"/>
              </a:rPr>
              <a:t>SCHEDULE</a:t>
            </a:r>
            <a:endParaRPr lang="en-US" sz="1400" i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1200" spc="-5" dirty="0">
                <a:solidFill>
                  <a:schemeClr val="tx1"/>
                </a:solidFill>
                <a:latin typeface="Arial"/>
                <a:cs typeface="Arial"/>
              </a:rPr>
              <a:t>Sunday Night </a:t>
            </a:r>
            <a:r>
              <a:rPr lang="en-US" sz="1200" spc="-60" dirty="0">
                <a:solidFill>
                  <a:schemeClr val="tx1"/>
                </a:solidFill>
                <a:latin typeface="Arial"/>
                <a:cs typeface="Arial"/>
              </a:rPr>
              <a:t>–</a:t>
            </a:r>
            <a:r>
              <a:rPr lang="en-US" sz="12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spc="-5" dirty="0">
                <a:solidFill>
                  <a:schemeClr val="tx1"/>
                </a:solidFill>
                <a:latin typeface="Arial"/>
                <a:cs typeface="Arial"/>
              </a:rPr>
              <a:t>Thursday Night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en-US" sz="1200" spc="-55" dirty="0">
                <a:solidFill>
                  <a:schemeClr val="tx1"/>
                </a:solidFill>
                <a:latin typeface="Arial"/>
                <a:cs typeface="Arial"/>
              </a:rPr>
              <a:t>START </a:t>
            </a:r>
            <a:r>
              <a:rPr lang="en-US" sz="1200" spc="-20" dirty="0">
                <a:solidFill>
                  <a:schemeClr val="tx1"/>
                </a:solidFill>
                <a:latin typeface="Arial"/>
                <a:cs typeface="Arial"/>
              </a:rPr>
              <a:t>TIME 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is </a:t>
            </a:r>
            <a:r>
              <a:rPr lang="en-US" sz="1200" spc="15" dirty="0">
                <a:solidFill>
                  <a:schemeClr val="tx1"/>
                </a:solidFill>
                <a:latin typeface="Arial"/>
                <a:cs typeface="Arial"/>
              </a:rPr>
              <a:t>4 pm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en-US" sz="1200" spc="15" dirty="0">
                <a:solidFill>
                  <a:schemeClr val="tx1"/>
                </a:solidFill>
                <a:latin typeface="Arial"/>
                <a:cs typeface="Arial"/>
              </a:rPr>
              <a:t>8–10-hour shifts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en-US" sz="1200" spc="15" dirty="0">
                <a:solidFill>
                  <a:schemeClr val="tx1"/>
                </a:solidFill>
                <a:latin typeface="Arial"/>
                <a:cs typeface="Arial"/>
              </a:rPr>
              <a:t>Finish Time varies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8B5996-DB7D-4491-BE5A-62154DA5C25E}"/>
              </a:ext>
            </a:extLst>
          </p:cNvPr>
          <p:cNvSpPr/>
          <p:nvPr/>
        </p:nvSpPr>
        <p:spPr>
          <a:xfrm>
            <a:off x="-38913" y="8264873"/>
            <a:ext cx="7818205" cy="1793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045D0D-0F84-40F1-BBA4-E57BAF9135B0}"/>
              </a:ext>
            </a:extLst>
          </p:cNvPr>
          <p:cNvSpPr txBox="1"/>
          <p:nvPr/>
        </p:nvSpPr>
        <p:spPr>
          <a:xfrm>
            <a:off x="875403" y="8457280"/>
            <a:ext cx="6021593" cy="1357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3980">
              <a:lnSpc>
                <a:spcPct val="100000"/>
              </a:lnSpc>
            </a:pPr>
            <a:r>
              <a:rPr lang="en-US" sz="2400" b="1" spc="-75" dirty="0">
                <a:latin typeface="Arial"/>
                <a:cs typeface="Arial"/>
              </a:rPr>
              <a:t>        </a:t>
            </a:r>
            <a:r>
              <a:rPr lang="en-US" sz="2400" b="1" spc="-75" dirty="0">
                <a:solidFill>
                  <a:schemeClr val="bg1"/>
                </a:solidFill>
                <a:latin typeface="Arial"/>
                <a:cs typeface="Arial"/>
              </a:rPr>
              <a:t>APPLY</a:t>
            </a:r>
            <a:r>
              <a:rPr lang="en-US" sz="2400" b="1" spc="-9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400" b="1" spc="-55" dirty="0">
                <a:solidFill>
                  <a:schemeClr val="bg1"/>
                </a:solidFill>
                <a:latin typeface="Arial"/>
                <a:cs typeface="Arial"/>
              </a:rPr>
              <a:t>TODAY!</a:t>
            </a:r>
            <a:endParaRPr lang="en-US" sz="24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 algn="ctr">
              <a:lnSpc>
                <a:spcPts val="2340"/>
              </a:lnSpc>
              <a:spcBef>
                <a:spcPts val="75"/>
              </a:spcBef>
            </a:pPr>
            <a:r>
              <a:rPr lang="en-US" sz="1400" b="1" spc="25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en-US" sz="1400" b="1" spc="-5" dirty="0">
                <a:solidFill>
                  <a:schemeClr val="bg1"/>
                </a:solidFill>
                <a:latin typeface="Arial"/>
                <a:cs typeface="Arial"/>
              </a:rPr>
              <a:t>PERSON </a:t>
            </a:r>
            <a:r>
              <a:rPr lang="en-US" sz="1400" b="1" spc="-105" dirty="0">
                <a:solidFill>
                  <a:schemeClr val="bg1"/>
                </a:solidFill>
                <a:latin typeface="Arial"/>
                <a:cs typeface="Arial"/>
              </a:rPr>
              <a:t>AT </a:t>
            </a:r>
            <a:r>
              <a:rPr lang="en-US" sz="1400" spc="-5" dirty="0">
                <a:solidFill>
                  <a:schemeClr val="bg1"/>
                </a:solidFill>
                <a:latin typeface="Arial"/>
                <a:cs typeface="Arial"/>
              </a:rPr>
              <a:t>1260 </a:t>
            </a:r>
            <a:r>
              <a:rPr lang="en-US" sz="1400" spc="-60" dirty="0">
                <a:solidFill>
                  <a:schemeClr val="bg1"/>
                </a:solidFill>
                <a:latin typeface="Arial"/>
                <a:cs typeface="Arial"/>
              </a:rPr>
              <a:t>COUNTY </a:t>
            </a:r>
            <a:r>
              <a:rPr lang="en-US" sz="1400" spc="-70" dirty="0">
                <a:solidFill>
                  <a:schemeClr val="bg1"/>
                </a:solidFill>
                <a:latin typeface="Arial"/>
                <a:cs typeface="Arial"/>
              </a:rPr>
              <a:t>ROAD </a:t>
            </a:r>
            <a:r>
              <a:rPr lang="en-US" sz="1400" dirty="0">
                <a:solidFill>
                  <a:schemeClr val="bg1"/>
                </a:solidFill>
                <a:latin typeface="Arial"/>
                <a:cs typeface="Arial"/>
              </a:rPr>
              <a:t>B </a:t>
            </a:r>
            <a:r>
              <a:rPr lang="en-US" sz="1400" spc="-50" dirty="0">
                <a:solidFill>
                  <a:schemeClr val="bg1"/>
                </a:solidFill>
                <a:latin typeface="Arial"/>
                <a:cs typeface="Arial"/>
              </a:rPr>
              <a:t>SHAWANO, </a:t>
            </a:r>
            <a:r>
              <a:rPr lang="en-US" sz="1400" spc="-75" dirty="0">
                <a:solidFill>
                  <a:schemeClr val="bg1"/>
                </a:solidFill>
                <a:latin typeface="Arial"/>
                <a:cs typeface="Arial"/>
              </a:rPr>
              <a:t>WI </a:t>
            </a:r>
            <a:r>
              <a:rPr lang="en-US" sz="1400" spc="-5" dirty="0">
                <a:solidFill>
                  <a:schemeClr val="bg1"/>
                </a:solidFill>
                <a:latin typeface="Arial"/>
                <a:cs typeface="Arial"/>
              </a:rPr>
              <a:t>54166 </a:t>
            </a:r>
          </a:p>
          <a:p>
            <a:pPr marL="12700" marR="5080" algn="ctr">
              <a:lnSpc>
                <a:spcPts val="2340"/>
              </a:lnSpc>
              <a:spcBef>
                <a:spcPts val="75"/>
              </a:spcBef>
            </a:pPr>
            <a:r>
              <a:rPr lang="en-US" sz="1400" b="1" dirty="0">
                <a:solidFill>
                  <a:schemeClr val="bg1"/>
                </a:solidFill>
                <a:latin typeface="Arial"/>
                <a:cs typeface="Arial"/>
              </a:rPr>
              <a:t>ONLINE </a:t>
            </a:r>
            <a:r>
              <a:rPr lang="en-US" sz="1400" b="1" spc="-105" dirty="0">
                <a:solidFill>
                  <a:schemeClr val="bg1"/>
                </a:solidFill>
                <a:latin typeface="Arial"/>
                <a:cs typeface="Arial"/>
              </a:rPr>
              <a:t>AT </a:t>
            </a:r>
            <a:r>
              <a:rPr lang="en-US" sz="1400" spc="-65" dirty="0">
                <a:solidFill>
                  <a:schemeClr val="bg1"/>
                </a:solidFill>
                <a:latin typeface="Arial"/>
                <a:cs typeface="Arial"/>
              </a:rPr>
              <a:t>JOBS.PERFORMANCEFOODSERVICE.COM  </a:t>
            </a:r>
          </a:p>
          <a:p>
            <a:pPr marL="12700" marR="5080" algn="ctr">
              <a:lnSpc>
                <a:spcPts val="2340"/>
              </a:lnSpc>
              <a:spcBef>
                <a:spcPts val="75"/>
              </a:spcBef>
            </a:pPr>
            <a:r>
              <a:rPr lang="en-US" sz="1400" b="1" spc="-10" dirty="0">
                <a:solidFill>
                  <a:schemeClr val="bg1"/>
                </a:solidFill>
                <a:latin typeface="Arial"/>
                <a:cs typeface="Arial"/>
              </a:rPr>
              <a:t>QUESTIONS? </a:t>
            </a:r>
            <a:r>
              <a:rPr lang="en-US" sz="1400" spc="-40" dirty="0">
                <a:solidFill>
                  <a:schemeClr val="bg1"/>
                </a:solidFill>
                <a:latin typeface="Arial"/>
                <a:cs typeface="Arial"/>
              </a:rPr>
              <a:t>CALL </a:t>
            </a:r>
            <a:r>
              <a:rPr lang="en-US" sz="1400" spc="-5" dirty="0">
                <a:solidFill>
                  <a:schemeClr val="bg1"/>
                </a:solidFill>
                <a:latin typeface="Arial"/>
                <a:cs typeface="Arial"/>
              </a:rPr>
              <a:t>1.800.827.4035 </a:t>
            </a:r>
            <a:r>
              <a:rPr lang="en-US" sz="1400" spc="-50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1400" spc="-80" dirty="0">
                <a:solidFill>
                  <a:schemeClr val="bg1"/>
                </a:solidFill>
                <a:latin typeface="Arial"/>
                <a:cs typeface="Arial"/>
              </a:rPr>
              <a:t>PRESS </a:t>
            </a:r>
            <a:r>
              <a:rPr lang="en-US" sz="1400" spc="-5" dirty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US" sz="1400" spc="-90" dirty="0">
                <a:solidFill>
                  <a:schemeClr val="bg1"/>
                </a:solidFill>
                <a:latin typeface="Arial"/>
                <a:cs typeface="Arial"/>
              </a:rPr>
              <a:t>FOR</a:t>
            </a:r>
            <a:r>
              <a:rPr lang="en-US" sz="1400" spc="2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60" dirty="0">
                <a:solidFill>
                  <a:schemeClr val="bg1"/>
                </a:solidFill>
                <a:latin typeface="Arial"/>
                <a:cs typeface="Arial"/>
              </a:rPr>
              <a:t>HR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9CFCA9-813D-4ABF-95C3-E48B59589282}"/>
              </a:ext>
            </a:extLst>
          </p:cNvPr>
          <p:cNvSpPr txBox="1"/>
          <p:nvPr/>
        </p:nvSpPr>
        <p:spPr>
          <a:xfrm>
            <a:off x="2156423" y="3429354"/>
            <a:ext cx="3634419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10" dirty="0">
                <a:solidFill>
                  <a:srgbClr val="231F20"/>
                </a:solidFill>
                <a:latin typeface="Arial"/>
                <a:cs typeface="Arial"/>
              </a:rPr>
              <a:t>JOB </a:t>
            </a:r>
            <a:r>
              <a:rPr lang="en-US" sz="1400" b="1" spc="5" dirty="0">
                <a:solidFill>
                  <a:srgbClr val="231F20"/>
                </a:solidFill>
                <a:latin typeface="Arial"/>
                <a:cs typeface="Arial"/>
              </a:rPr>
              <a:t>REQUIREMENTS</a:t>
            </a:r>
            <a:r>
              <a:rPr lang="en-US" sz="1400" b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400" b="1" spc="5" dirty="0">
                <a:solidFill>
                  <a:srgbClr val="231F20"/>
                </a:solidFill>
                <a:latin typeface="Arial"/>
                <a:cs typeface="Arial"/>
              </a:rPr>
              <a:t>INCLUDE</a:t>
            </a:r>
            <a:endParaRPr lang="en-US" sz="1400" dirty="0">
              <a:latin typeface="Arial"/>
              <a:cs typeface="Arial"/>
            </a:endParaRPr>
          </a:p>
          <a:p>
            <a:pPr marL="88900" marR="5080" indent="-76200">
              <a:lnSpc>
                <a:spcPct val="100000"/>
              </a:lnSpc>
              <a:spcBef>
                <a:spcPts val="780"/>
              </a:spcBef>
              <a:buChar char="•"/>
              <a:tabLst>
                <a:tab pos="88900" algn="l"/>
              </a:tabLst>
            </a:pPr>
            <a:r>
              <a:rPr lang="en-US" sz="1200" spc="-35" dirty="0">
                <a:solidFill>
                  <a:srgbClr val="231F20"/>
                </a:solidFill>
                <a:latin typeface="Lucida Sans"/>
                <a:cs typeface="Lucida Sans"/>
              </a:rPr>
              <a:t>Must </a:t>
            </a:r>
            <a:r>
              <a:rPr lang="en-US" sz="1200" spc="-30" dirty="0">
                <a:solidFill>
                  <a:srgbClr val="231F20"/>
                </a:solidFill>
                <a:latin typeface="Lucida Sans"/>
                <a:cs typeface="Lucida Sans"/>
              </a:rPr>
              <a:t>be 1</a:t>
            </a:r>
            <a:r>
              <a:rPr lang="en-US" sz="1200" spc="-80" dirty="0">
                <a:solidFill>
                  <a:srgbClr val="231F20"/>
                </a:solidFill>
                <a:latin typeface="Lucida Sans"/>
                <a:cs typeface="Lucida Sans"/>
              </a:rPr>
              <a:t>8 </a:t>
            </a:r>
            <a:r>
              <a:rPr lang="en-US" sz="1200" spc="-30" dirty="0">
                <a:solidFill>
                  <a:srgbClr val="231F20"/>
                </a:solidFill>
                <a:latin typeface="Lucida Sans"/>
                <a:cs typeface="Lucida Sans"/>
              </a:rPr>
              <a:t>years </a:t>
            </a:r>
            <a:r>
              <a:rPr lang="en-US" sz="1200" spc="-6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lang="en-US" sz="1200" spc="-30" dirty="0">
                <a:solidFill>
                  <a:srgbClr val="231F20"/>
                </a:solidFill>
                <a:latin typeface="Lucida Sans"/>
                <a:cs typeface="Lucida Sans"/>
              </a:rPr>
              <a:t>age </a:t>
            </a:r>
            <a:r>
              <a:rPr lang="en-US" sz="1200" spc="-55" dirty="0">
                <a:solidFill>
                  <a:srgbClr val="231F20"/>
                </a:solidFill>
                <a:latin typeface="Lucida Sans"/>
                <a:cs typeface="Lucida Sans"/>
              </a:rPr>
              <a:t>with </a:t>
            </a:r>
            <a:r>
              <a:rPr lang="en-US" sz="1200" spc="-65" dirty="0">
                <a:solidFill>
                  <a:srgbClr val="231F20"/>
                </a:solidFill>
                <a:latin typeface="Lucida Sans"/>
                <a:cs typeface="Lucida Sans"/>
              </a:rPr>
              <a:t>high </a:t>
            </a:r>
            <a:r>
              <a:rPr lang="en-US" sz="1200" spc="10" dirty="0">
                <a:solidFill>
                  <a:srgbClr val="231F20"/>
                </a:solidFill>
                <a:latin typeface="Arial"/>
                <a:cs typeface="Arial"/>
              </a:rPr>
              <a:t>school diploma </a:t>
            </a:r>
            <a:r>
              <a:rPr lang="en-US" sz="1200" spc="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equivalent</a:t>
            </a:r>
            <a:r>
              <a:rPr lang="en-US" sz="12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200" spc="-5" dirty="0">
                <a:solidFill>
                  <a:srgbClr val="231F20"/>
                </a:solidFill>
                <a:latin typeface="Arial"/>
                <a:cs typeface="Arial"/>
              </a:rPr>
              <a:t>preferred</a:t>
            </a:r>
            <a:endParaRPr lang="en-US" sz="1200" dirty="0">
              <a:latin typeface="Arial"/>
              <a:cs typeface="Arial"/>
            </a:endParaRPr>
          </a:p>
          <a:p>
            <a:pPr marL="88900" marR="164465" indent="-76200">
              <a:lnSpc>
                <a:spcPct val="100000"/>
              </a:lnSpc>
              <a:spcBef>
                <a:spcPts val="600"/>
              </a:spcBef>
              <a:buChar char="•"/>
              <a:tabLst>
                <a:tab pos="88900" algn="l"/>
              </a:tabLst>
            </a:pPr>
            <a:r>
              <a:rPr lang="en-US" sz="1200" spc="-35" dirty="0">
                <a:solidFill>
                  <a:srgbClr val="231F20"/>
                </a:solidFill>
                <a:latin typeface="Lucida Sans"/>
                <a:cs typeface="Lucida Sans"/>
              </a:rPr>
              <a:t>Must </a:t>
            </a:r>
            <a:r>
              <a:rPr lang="en-US" sz="1200" spc="-30" dirty="0">
                <a:solidFill>
                  <a:srgbClr val="231F20"/>
                </a:solidFill>
                <a:latin typeface="Lucida Sans"/>
                <a:cs typeface="Lucida Sans"/>
              </a:rPr>
              <a:t>be </a:t>
            </a:r>
            <a:r>
              <a:rPr lang="en-US" sz="1200" spc="-35" dirty="0">
                <a:solidFill>
                  <a:srgbClr val="231F20"/>
                </a:solidFill>
                <a:latin typeface="Lucida Sans"/>
                <a:cs typeface="Lucida Sans"/>
              </a:rPr>
              <a:t>able </a:t>
            </a:r>
            <a:r>
              <a:rPr lang="en-US" sz="1200" spc="-50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lang="en-US" sz="1200" spc="-70" dirty="0">
                <a:solidFill>
                  <a:srgbClr val="231F20"/>
                </a:solidFill>
                <a:latin typeface="Lucida Sans"/>
                <a:cs typeface="Lucida Sans"/>
              </a:rPr>
              <a:t>lift </a:t>
            </a:r>
            <a:r>
              <a:rPr lang="en-US" sz="1200" spc="-80" dirty="0">
                <a:solidFill>
                  <a:srgbClr val="231F20"/>
                </a:solidFill>
                <a:latin typeface="Lucida Sans"/>
                <a:cs typeface="Lucida Sans"/>
              </a:rPr>
              <a:t>50 </a:t>
            </a:r>
            <a:r>
              <a:rPr lang="en-US" sz="1200" spc="-45" dirty="0">
                <a:solidFill>
                  <a:srgbClr val="231F20"/>
                </a:solidFill>
                <a:latin typeface="Lucida Sans"/>
                <a:cs typeface="Lucida Sans"/>
              </a:rPr>
              <a:t>pounds </a:t>
            </a:r>
            <a:r>
              <a:rPr lang="en-US" sz="1200" spc="-55" dirty="0">
                <a:solidFill>
                  <a:srgbClr val="231F20"/>
                </a:solidFill>
                <a:latin typeface="Lucida Sans"/>
                <a:cs typeface="Lucida Sans"/>
              </a:rPr>
              <a:t>frequently </a:t>
            </a:r>
            <a:r>
              <a:rPr lang="en-US" sz="1200" spc="-40" dirty="0">
                <a:solidFill>
                  <a:srgbClr val="231F20"/>
                </a:solidFill>
                <a:latin typeface="Lucida Sans"/>
                <a:cs typeface="Lucida Sans"/>
              </a:rPr>
              <a:t>and </a:t>
            </a:r>
            <a:r>
              <a:rPr lang="en-US" sz="1200" spc="-55" dirty="0">
                <a:solidFill>
                  <a:srgbClr val="231F20"/>
                </a:solidFill>
                <a:latin typeface="Lucida Sans"/>
                <a:cs typeface="Lucida Sans"/>
              </a:rPr>
              <a:t>up </a:t>
            </a:r>
            <a:r>
              <a:rPr lang="en-US" sz="1200" spc="-50" dirty="0">
                <a:solidFill>
                  <a:srgbClr val="231F20"/>
                </a:solidFill>
                <a:latin typeface="Lucida Sans"/>
                <a:cs typeface="Lucida Sans"/>
              </a:rPr>
              <a:t>to </a:t>
            </a:r>
            <a:r>
              <a:rPr lang="en-US" sz="1200" spc="-80" dirty="0">
                <a:solidFill>
                  <a:srgbClr val="231F20"/>
                </a:solidFill>
                <a:latin typeface="Lucida Sans"/>
                <a:cs typeface="Lucida Sans"/>
              </a:rPr>
              <a:t>80 </a:t>
            </a:r>
            <a:r>
              <a:rPr lang="en-US" sz="1200" spc="-45" dirty="0">
                <a:solidFill>
                  <a:srgbClr val="231F20"/>
                </a:solidFill>
                <a:latin typeface="Lucida Sans"/>
                <a:cs typeface="Lucida Sans"/>
              </a:rPr>
              <a:t>pounds </a:t>
            </a:r>
            <a:r>
              <a:rPr lang="en-US" sz="1200" spc="5" dirty="0">
                <a:solidFill>
                  <a:srgbClr val="231F20"/>
                </a:solidFill>
                <a:latin typeface="Arial"/>
                <a:cs typeface="Arial"/>
              </a:rPr>
              <a:t>occasionally</a:t>
            </a:r>
            <a:endParaRPr lang="en-US" sz="1200" dirty="0">
              <a:latin typeface="Arial"/>
              <a:cs typeface="Arial"/>
            </a:endParaRPr>
          </a:p>
          <a:p>
            <a:pPr marL="88900" marR="153035" indent="-76200">
              <a:lnSpc>
                <a:spcPct val="100000"/>
              </a:lnSpc>
              <a:spcBef>
                <a:spcPts val="600"/>
              </a:spcBef>
              <a:buChar char="•"/>
              <a:tabLst>
                <a:tab pos="88900" algn="l"/>
              </a:tabLst>
            </a:pPr>
            <a:r>
              <a:rPr lang="en-US" sz="1200" spc="-35" dirty="0">
                <a:solidFill>
                  <a:srgbClr val="231F20"/>
                </a:solidFill>
                <a:latin typeface="Lucida Sans"/>
                <a:cs typeface="Lucida Sans"/>
              </a:rPr>
              <a:t>Must </a:t>
            </a:r>
            <a:r>
              <a:rPr lang="en-US" sz="1200" spc="-30" dirty="0">
                <a:solidFill>
                  <a:srgbClr val="231F20"/>
                </a:solidFill>
                <a:latin typeface="Lucida Sans"/>
                <a:cs typeface="Lucida Sans"/>
              </a:rPr>
              <a:t>be </a:t>
            </a:r>
            <a:r>
              <a:rPr lang="en-US" sz="1200" spc="-35" dirty="0">
                <a:solidFill>
                  <a:srgbClr val="231F20"/>
                </a:solidFill>
                <a:latin typeface="Lucida Sans"/>
                <a:cs typeface="Lucida Sans"/>
              </a:rPr>
              <a:t>able </a:t>
            </a:r>
            <a:r>
              <a:rPr lang="en-US" sz="1200" spc="-50" dirty="0">
                <a:solidFill>
                  <a:srgbClr val="231F20"/>
                </a:solidFill>
                <a:latin typeface="Lucida Sans"/>
                <a:cs typeface="Lucida Sans"/>
              </a:rPr>
              <a:t>to work</a:t>
            </a:r>
            <a:r>
              <a:rPr lang="en-US" sz="12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lang="en-US" sz="1200" spc="-45" dirty="0">
                <a:solidFill>
                  <a:srgbClr val="231F20"/>
                </a:solidFill>
                <a:latin typeface="Lucida Sans"/>
                <a:cs typeface="Lucida Sans"/>
              </a:rPr>
              <a:t>independently </a:t>
            </a:r>
            <a:r>
              <a:rPr lang="en-US" sz="1200" spc="15" dirty="0">
                <a:solidFill>
                  <a:srgbClr val="231F20"/>
                </a:solidFill>
                <a:latin typeface="Arial"/>
                <a:cs typeface="Arial"/>
              </a:rPr>
              <a:t>with </a:t>
            </a:r>
            <a:r>
              <a:rPr lang="en-US" sz="1200" spc="5" dirty="0">
                <a:solidFill>
                  <a:srgbClr val="231F20"/>
                </a:solidFill>
                <a:latin typeface="Arial"/>
                <a:cs typeface="Arial"/>
              </a:rPr>
              <a:t>little</a:t>
            </a:r>
            <a:r>
              <a:rPr lang="en-US" sz="12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31F20"/>
                </a:solidFill>
                <a:latin typeface="Arial"/>
                <a:cs typeface="Arial"/>
              </a:rPr>
              <a:t>supervision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D1252BE2-2B07-4074-81DE-7101650FD4BB}"/>
              </a:ext>
            </a:extLst>
          </p:cNvPr>
          <p:cNvSpPr/>
          <p:nvPr/>
        </p:nvSpPr>
        <p:spPr>
          <a:xfrm>
            <a:off x="6337466" y="7342254"/>
            <a:ext cx="1383544" cy="89251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543B18-CAC8-4E20-B2A7-464BA0FFC5A7}"/>
              </a:ext>
            </a:extLst>
          </p:cNvPr>
          <p:cNvSpPr txBox="1"/>
          <p:nvPr/>
        </p:nvSpPr>
        <p:spPr>
          <a:xfrm>
            <a:off x="6262103" y="7510390"/>
            <a:ext cx="254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FRIDAY &amp; SAT </a:t>
            </a:r>
          </a:p>
          <a:p>
            <a:r>
              <a:rPr lang="en-US" dirty="0"/>
              <a:t>          OFF!!</a:t>
            </a:r>
          </a:p>
        </p:txBody>
      </p:sp>
      <p:pic>
        <p:nvPicPr>
          <p:cNvPr id="19" name="Picture 18" descr="A picture containing text, car, outdoor, sky&#10;&#10;Description automatically generated">
            <a:extLst>
              <a:ext uri="{FF2B5EF4-FFF2-40B4-BE49-F238E27FC236}">
                <a16:creationId xmlns:a16="http://schemas.microsoft.com/office/drawing/2014/main" id="{9F7700A2-CE71-4B71-935D-75283A3CC8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82"/>
          <a:stretch/>
        </p:blipFill>
        <p:spPr>
          <a:xfrm>
            <a:off x="292742" y="3196110"/>
            <a:ext cx="1736016" cy="1981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4" name="Explosion: 14 Points 23">
            <a:extLst>
              <a:ext uri="{FF2B5EF4-FFF2-40B4-BE49-F238E27FC236}">
                <a16:creationId xmlns:a16="http://schemas.microsoft.com/office/drawing/2014/main" id="{5597AAA3-CA6C-46F9-8C1D-5F323359DF85}"/>
              </a:ext>
            </a:extLst>
          </p:cNvPr>
          <p:cNvSpPr/>
          <p:nvPr/>
        </p:nvSpPr>
        <p:spPr>
          <a:xfrm rot="1292825">
            <a:off x="3102957" y="1470858"/>
            <a:ext cx="2743345" cy="2031117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E063CD-A212-4DF7-89DC-55507F7A4340}"/>
              </a:ext>
            </a:extLst>
          </p:cNvPr>
          <p:cNvSpPr txBox="1"/>
          <p:nvPr/>
        </p:nvSpPr>
        <p:spPr>
          <a:xfrm>
            <a:off x="3692745" y="1889904"/>
            <a:ext cx="1955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 $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r>
              <a:rPr lang="en-US" sz="3200" dirty="0"/>
              <a:t> BONUS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6CC655E-98A9-48FE-B798-5C9B2A7BCFDA}"/>
              </a:ext>
            </a:extLst>
          </p:cNvPr>
          <p:cNvSpPr txBox="1"/>
          <p:nvPr/>
        </p:nvSpPr>
        <p:spPr>
          <a:xfrm>
            <a:off x="376301" y="8242164"/>
            <a:ext cx="9972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-5" dirty="0">
                <a:solidFill>
                  <a:srgbClr val="231F20"/>
                </a:solidFill>
                <a:latin typeface="Arial"/>
                <a:cs typeface="Arial"/>
              </a:rPr>
              <a:t>After </a:t>
            </a:r>
            <a:r>
              <a:rPr lang="en-US" sz="1400" spc="10" dirty="0">
                <a:solidFill>
                  <a:srgbClr val="231F20"/>
                </a:solidFill>
                <a:latin typeface="Arial"/>
                <a:cs typeface="Arial"/>
              </a:rPr>
              <a:t>completing </a:t>
            </a:r>
            <a:r>
              <a:rPr lang="en-US" sz="1400" spc="-5" dirty="0">
                <a:solidFill>
                  <a:srgbClr val="231F20"/>
                </a:solidFill>
                <a:latin typeface="Arial"/>
                <a:cs typeface="Arial"/>
              </a:rPr>
              <a:t>10 </a:t>
            </a:r>
            <a:r>
              <a:rPr lang="en-US" sz="1400" dirty="0">
                <a:solidFill>
                  <a:srgbClr val="231F20"/>
                </a:solidFill>
                <a:latin typeface="Arial"/>
                <a:cs typeface="Arial"/>
              </a:rPr>
              <a:t>full weeks </a:t>
            </a:r>
            <a:r>
              <a:rPr lang="en-US" sz="1400" spc="5" dirty="0">
                <a:solidFill>
                  <a:srgbClr val="231F20"/>
                </a:solidFill>
                <a:latin typeface="Arial"/>
                <a:cs typeface="Arial"/>
              </a:rPr>
              <a:t>during the </a:t>
            </a:r>
            <a:r>
              <a:rPr lang="en-US" sz="1400" dirty="0">
                <a:solidFill>
                  <a:srgbClr val="231F20"/>
                </a:solidFill>
                <a:latin typeface="Arial"/>
                <a:cs typeface="Arial"/>
              </a:rPr>
              <a:t>summer, </a:t>
            </a:r>
            <a:r>
              <a:rPr lang="en-US" sz="1400" spc="5" dirty="0">
                <a:solidFill>
                  <a:srgbClr val="231F20"/>
                </a:solidFill>
                <a:latin typeface="Arial"/>
                <a:cs typeface="Arial"/>
              </a:rPr>
              <a:t>you will </a:t>
            </a:r>
            <a:r>
              <a:rPr lang="en-US" sz="1400" spc="-10" dirty="0">
                <a:solidFill>
                  <a:srgbClr val="231F20"/>
                </a:solidFill>
                <a:latin typeface="Arial"/>
                <a:cs typeface="Arial"/>
              </a:rPr>
              <a:t>receive </a:t>
            </a:r>
            <a:r>
              <a:rPr lang="en-US" sz="1400" spc="-2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lang="en-US" sz="1400" spc="-5" dirty="0">
                <a:solidFill>
                  <a:srgbClr val="231F20"/>
                </a:solidFill>
                <a:latin typeface="Arial"/>
                <a:cs typeface="Arial"/>
              </a:rPr>
              <a:t>$500 </a:t>
            </a:r>
            <a:r>
              <a:rPr lang="en-US" sz="1400" spc="5" dirty="0">
                <a:solidFill>
                  <a:srgbClr val="231F20"/>
                </a:solidFill>
                <a:latin typeface="Arial"/>
                <a:cs typeface="Arial"/>
              </a:rPr>
              <a:t>sign-on</a:t>
            </a:r>
            <a:r>
              <a:rPr lang="en-US" sz="140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400" spc="5" dirty="0">
                <a:solidFill>
                  <a:srgbClr val="231F20"/>
                </a:solidFill>
                <a:latin typeface="Arial"/>
                <a:cs typeface="Arial"/>
              </a:rPr>
              <a:t>bonus</a:t>
            </a:r>
            <a:endParaRPr lang="en-US" sz="1400" dirty="0"/>
          </a:p>
        </p:txBody>
      </p:sp>
      <p:sp>
        <p:nvSpPr>
          <p:cNvPr id="43" name="Arrow: Up 42">
            <a:extLst>
              <a:ext uri="{FF2B5EF4-FFF2-40B4-BE49-F238E27FC236}">
                <a16:creationId xmlns:a16="http://schemas.microsoft.com/office/drawing/2014/main" id="{B755D352-FBFE-451A-923B-2891611B590E}"/>
              </a:ext>
            </a:extLst>
          </p:cNvPr>
          <p:cNvSpPr/>
          <p:nvPr/>
        </p:nvSpPr>
        <p:spPr>
          <a:xfrm rot="8117233">
            <a:off x="3792992" y="4973631"/>
            <a:ext cx="298539" cy="50410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5D90D32B-11C6-491A-95AA-4C4BF03A5978}"/>
              </a:ext>
            </a:extLst>
          </p:cNvPr>
          <p:cNvSpPr/>
          <p:nvPr/>
        </p:nvSpPr>
        <p:spPr>
          <a:xfrm rot="13234463">
            <a:off x="2599651" y="5065352"/>
            <a:ext cx="298539" cy="50410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A truck with graffiti on it&#10;&#10;Description automatically generated with low confidence">
            <a:extLst>
              <a:ext uri="{FF2B5EF4-FFF2-40B4-BE49-F238E27FC236}">
                <a16:creationId xmlns:a16="http://schemas.microsoft.com/office/drawing/2014/main" id="{B57FD99D-193D-4BF8-ABAD-999E3E2C76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8" t="17126" r="16098" b="21667"/>
          <a:stretch/>
        </p:blipFill>
        <p:spPr>
          <a:xfrm>
            <a:off x="-38913" y="1877525"/>
            <a:ext cx="2827358" cy="16722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435BA1B-B95E-494B-8E70-629EFBDF7E0A}"/>
              </a:ext>
            </a:extLst>
          </p:cNvPr>
          <p:cNvSpPr/>
          <p:nvPr/>
        </p:nvSpPr>
        <p:spPr>
          <a:xfrm rot="20694148">
            <a:off x="1944533" y="7046345"/>
            <a:ext cx="2139371" cy="10899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FDE555-F924-4CEA-81AA-BFFD51662A92}"/>
              </a:ext>
            </a:extLst>
          </p:cNvPr>
          <p:cNvSpPr txBox="1"/>
          <p:nvPr/>
        </p:nvSpPr>
        <p:spPr>
          <a:xfrm rot="20671384">
            <a:off x="2032571" y="7330251"/>
            <a:ext cx="273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WEEKENDS OFF!</a:t>
            </a:r>
          </a:p>
        </p:txBody>
      </p:sp>
      <p:pic>
        <p:nvPicPr>
          <p:cNvPr id="29" name="Picture 28" descr="A picture containing text, floor, indoor, pile&#10;&#10;Description automatically generated">
            <a:extLst>
              <a:ext uri="{FF2B5EF4-FFF2-40B4-BE49-F238E27FC236}">
                <a16:creationId xmlns:a16="http://schemas.microsoft.com/office/drawing/2014/main" id="{570E2F9A-7FF8-4ADE-B61D-7EB1E967C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842" y="2929582"/>
            <a:ext cx="1570703" cy="1862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2ECFE59-3730-4DD5-98B7-0CF6040FE8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6886" y="1442367"/>
            <a:ext cx="1744700" cy="32407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E02364-ADB6-B4AA-F11D-851FD98D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7842" y="9577643"/>
            <a:ext cx="3068022" cy="535517"/>
          </a:xfrm>
        </p:spPr>
        <p:txBody>
          <a:bodyPr/>
          <a:lstStyle/>
          <a:p>
            <a:r>
              <a:rPr lang="en-US" sz="1050" dirty="0"/>
              <a:t>Reviewed 05/02/2023</a:t>
            </a:r>
          </a:p>
        </p:txBody>
      </p:sp>
    </p:spTree>
    <p:extLst>
      <p:ext uri="{BB962C8B-B14F-4D97-AF65-F5344CB8AC3E}">
        <p14:creationId xmlns:p14="http://schemas.microsoft.com/office/powerpoint/2010/main" val="1704668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200</TotalTime>
  <Words>249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Lucida Sans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L Petrich</dc:creator>
  <cp:lastModifiedBy>Meredith R Gill</cp:lastModifiedBy>
  <cp:revision>9</cp:revision>
  <cp:lastPrinted>2024-01-02T20:56:06Z</cp:lastPrinted>
  <dcterms:created xsi:type="dcterms:W3CDTF">2023-01-02T04:25:20Z</dcterms:created>
  <dcterms:modified xsi:type="dcterms:W3CDTF">2025-02-03T21:37:01Z</dcterms:modified>
</cp:coreProperties>
</file>